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3"/>
  </p:notesMasterIdLst>
  <p:sldIdLst>
    <p:sldId id="338" r:id="rId2"/>
    <p:sldId id="345" r:id="rId3"/>
    <p:sldId id="346" r:id="rId4"/>
    <p:sldId id="347" r:id="rId5"/>
    <p:sldId id="348" r:id="rId6"/>
    <p:sldId id="349" r:id="rId7"/>
    <p:sldId id="350" r:id="rId8"/>
    <p:sldId id="351" r:id="rId9"/>
    <p:sldId id="352" r:id="rId10"/>
    <p:sldId id="353" r:id="rId11"/>
    <p:sldId id="354" r:id="rId12"/>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Tech" initials="Abri" lastIdx="1" clrIdx="0">
    <p:extLst>
      <p:ext uri="{19B8F6BF-5375-455C-9EA6-DF929625EA0E}">
        <p15:presenceInfo xmlns:p15="http://schemas.microsoft.com/office/powerpoint/2012/main" userId="DTec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CCECFF"/>
    <a:srgbClr val="E8EFF8"/>
    <a:srgbClr val="DEDF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gif>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D3A9B22A-55EC-4A68-A1AE-1A1AE03C8C30}" type="datetimeFigureOut">
              <a:rPr lang="en-US" smtClean="0"/>
              <a:t>7/3/2018</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5C14B252-8EFF-4387-B930-F07556521AEC}" type="slidenum">
              <a:rPr lang="en-US" smtClean="0"/>
              <a:t>‹#›</a:t>
            </a:fld>
            <a:endParaRPr lang="en-US"/>
          </a:p>
        </p:txBody>
      </p:sp>
    </p:spTree>
    <p:extLst>
      <p:ext uri="{BB962C8B-B14F-4D97-AF65-F5344CB8AC3E}">
        <p14:creationId xmlns:p14="http://schemas.microsoft.com/office/powerpoint/2010/main" val="816804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rtl="0"/>
            <a:endParaRPr lang="en-US" sz="1000" dirty="0"/>
          </a:p>
        </p:txBody>
      </p:sp>
      <p:sp>
        <p:nvSpPr>
          <p:cNvPr id="4" name="Slide Number Placeholder 3"/>
          <p:cNvSpPr>
            <a:spLocks noGrp="1"/>
          </p:cNvSpPr>
          <p:nvPr>
            <p:ph type="sldNum" sz="quarter" idx="10"/>
          </p:nvPr>
        </p:nvSpPr>
        <p:spPr/>
        <p:txBody>
          <a:bodyPr/>
          <a:lstStyle/>
          <a:p>
            <a:fld id="{CDFA7255-6C7D-4B0F-88E4-81F231FABF6A}" type="slidenum">
              <a:rPr lang="en-US" smtClean="0"/>
              <a:t>4</a:t>
            </a:fld>
            <a:endParaRPr lang="en-US"/>
          </a:p>
        </p:txBody>
      </p:sp>
    </p:spTree>
    <p:extLst>
      <p:ext uri="{BB962C8B-B14F-4D97-AF65-F5344CB8AC3E}">
        <p14:creationId xmlns:p14="http://schemas.microsoft.com/office/powerpoint/2010/main" val="939377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rtl="0"/>
            <a:endParaRPr lang="en-US" sz="1000" dirty="0"/>
          </a:p>
        </p:txBody>
      </p:sp>
      <p:sp>
        <p:nvSpPr>
          <p:cNvPr id="4" name="Slide Number Placeholder 3"/>
          <p:cNvSpPr>
            <a:spLocks noGrp="1"/>
          </p:cNvSpPr>
          <p:nvPr>
            <p:ph type="sldNum" sz="quarter" idx="10"/>
          </p:nvPr>
        </p:nvSpPr>
        <p:spPr/>
        <p:txBody>
          <a:bodyPr/>
          <a:lstStyle/>
          <a:p>
            <a:fld id="{CDFA7255-6C7D-4B0F-88E4-81F231FABF6A}" type="slidenum">
              <a:rPr lang="en-US" smtClean="0"/>
              <a:t>5</a:t>
            </a:fld>
            <a:endParaRPr lang="en-US"/>
          </a:p>
        </p:txBody>
      </p:sp>
    </p:spTree>
    <p:extLst>
      <p:ext uri="{BB962C8B-B14F-4D97-AF65-F5344CB8AC3E}">
        <p14:creationId xmlns:p14="http://schemas.microsoft.com/office/powerpoint/2010/main" val="38510442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gradFill flip="none" rotWithShape="1">
          <a:gsLst>
            <a:gs pos="75000">
              <a:schemeClr val="accent2">
                <a:lumMod val="5000"/>
                <a:lumOff val="95000"/>
              </a:schemeClr>
            </a:gs>
            <a:gs pos="100000">
              <a:schemeClr val="accent2">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7" name="Rectangle 6"/>
          <p:cNvSpPr/>
          <p:nvPr userDrawn="1"/>
        </p:nvSpPr>
        <p:spPr>
          <a:xfrm>
            <a:off x="0" y="6040079"/>
            <a:ext cx="12192000" cy="8372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5" name="Footer Placeholder 4"/>
          <p:cNvSpPr>
            <a:spLocks noGrp="1"/>
          </p:cNvSpPr>
          <p:nvPr>
            <p:ph type="ftr" sz="quarter" idx="11"/>
          </p:nvPr>
        </p:nvSpPr>
        <p:spPr>
          <a:xfrm>
            <a:off x="4038600" y="6276122"/>
            <a:ext cx="4114800" cy="365125"/>
          </a:xfrm>
        </p:spPr>
        <p:txBody>
          <a:bodyPr/>
          <a:lstStyle/>
          <a:p>
            <a:r>
              <a:rPr lang="en-US" smtClean="0"/>
              <a:t>IHO COUNCIL</a:t>
            </a:r>
            <a:endParaRPr lang="en-US" dirty="0"/>
          </a:p>
        </p:txBody>
      </p:sp>
      <p:sp>
        <p:nvSpPr>
          <p:cNvPr id="9" name="Footer Placeholder 8"/>
          <p:cNvSpPr txBox="1">
            <a:spLocks/>
          </p:cNvSpPr>
          <p:nvPr userDrawn="1"/>
        </p:nvSpPr>
        <p:spPr>
          <a:xfrm>
            <a:off x="250262" y="6280348"/>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smtClean="0">
                <a:solidFill>
                  <a:schemeClr val="tx1"/>
                </a:solidFill>
              </a:rPr>
              <a:t>International Hydrographic Organization</a:t>
            </a:r>
            <a:br>
              <a:rPr lang="de-DE" dirty="0" smtClean="0">
                <a:solidFill>
                  <a:schemeClr val="tx1"/>
                </a:solidFill>
              </a:rPr>
            </a:br>
            <a:r>
              <a:rPr lang="de-DE" i="1" dirty="0" smtClean="0">
                <a:solidFill>
                  <a:schemeClr val="tx1"/>
                </a:solidFill>
              </a:rPr>
              <a:t>Organisation Hydrographique Internationale</a:t>
            </a:r>
            <a:endParaRPr lang="en-US" i="1" dirty="0">
              <a:solidFill>
                <a:schemeClr val="tx1"/>
              </a:solidFill>
            </a:endParaRP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4372" y="6040079"/>
            <a:ext cx="637586" cy="837210"/>
          </a:xfrm>
          <a:prstGeom prst="rect">
            <a:avLst/>
          </a:prstGeom>
        </p:spPr>
      </p:pic>
    </p:spTree>
    <p:extLst>
      <p:ext uri="{BB962C8B-B14F-4D97-AF65-F5344CB8AC3E}">
        <p14:creationId xmlns:p14="http://schemas.microsoft.com/office/powerpoint/2010/main" val="399238265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de-DE" dirty="0" smtClean="0"/>
              <a:t>S100WG3 – April 10-14, Singapore</a:t>
            </a:r>
          </a:p>
        </p:txBody>
      </p:sp>
      <p:sp>
        <p:nvSpPr>
          <p:cNvPr id="6" name="Slide Number Placeholder 5"/>
          <p:cNvSpPr>
            <a:spLocks noGrp="1"/>
          </p:cNvSpPr>
          <p:nvPr>
            <p:ph type="sldNum" sz="quarter" idx="12"/>
          </p:nvPr>
        </p:nvSpPr>
        <p:spPr/>
        <p:txBody>
          <a:bodyPr/>
          <a:lstStyle/>
          <a:p>
            <a:fld id="{EC878826-814C-4FD2-96B3-D147818A5C89}" type="slidenum">
              <a:rPr lang="en-US" smtClean="0"/>
              <a:t>‹#›</a:t>
            </a:fld>
            <a:endParaRPr lang="en-US"/>
          </a:p>
        </p:txBody>
      </p:sp>
    </p:spTree>
    <p:extLst>
      <p:ext uri="{BB962C8B-B14F-4D97-AF65-F5344CB8AC3E}">
        <p14:creationId xmlns:p14="http://schemas.microsoft.com/office/powerpoint/2010/main" val="427604128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de-DE" dirty="0" smtClean="0"/>
              <a:t>S100WG3 – April 10-14, Singapore</a:t>
            </a:r>
          </a:p>
        </p:txBody>
      </p:sp>
      <p:sp>
        <p:nvSpPr>
          <p:cNvPr id="6" name="Slide Number Placeholder 5"/>
          <p:cNvSpPr>
            <a:spLocks noGrp="1"/>
          </p:cNvSpPr>
          <p:nvPr>
            <p:ph type="sldNum" sz="quarter" idx="12"/>
          </p:nvPr>
        </p:nvSpPr>
        <p:spPr/>
        <p:txBody>
          <a:bodyPr/>
          <a:lstStyle/>
          <a:p>
            <a:fld id="{EC878826-814C-4FD2-96B3-D147818A5C89}" type="slidenum">
              <a:rPr lang="en-US" smtClean="0"/>
              <a:t>‹#›</a:t>
            </a:fld>
            <a:endParaRPr lang="en-US"/>
          </a:p>
        </p:txBody>
      </p:sp>
    </p:spTree>
    <p:extLst>
      <p:ext uri="{BB962C8B-B14F-4D97-AF65-F5344CB8AC3E}">
        <p14:creationId xmlns:p14="http://schemas.microsoft.com/office/powerpoint/2010/main" val="397412340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gradFill flip="none" rotWithShape="1">
          <a:gsLst>
            <a:gs pos="75000">
              <a:schemeClr val="accent2">
                <a:lumMod val="5000"/>
                <a:lumOff val="95000"/>
              </a:schemeClr>
            </a:gs>
            <a:gs pos="100000">
              <a:schemeClr val="accent2">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259414"/>
            <a:ext cx="10515600" cy="540511"/>
          </a:xfrm>
        </p:spPr>
        <p:txBody>
          <a:bodyPr/>
          <a:lstStyle>
            <a:lvl1pPr>
              <a:defRPr>
                <a:solidFill>
                  <a:schemeClr val="bg2">
                    <a:lumMod val="50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8" name="Straight Connector 7"/>
          <p:cNvCxnSpPr/>
          <p:nvPr userDrawn="1"/>
        </p:nvCxnSpPr>
        <p:spPr>
          <a:xfrm flipV="1">
            <a:off x="811992" y="893798"/>
            <a:ext cx="10568015" cy="5285"/>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9" name="Rectangle 8"/>
          <p:cNvSpPr/>
          <p:nvPr userDrawn="1"/>
        </p:nvSpPr>
        <p:spPr>
          <a:xfrm>
            <a:off x="0" y="6040079"/>
            <a:ext cx="12192000" cy="8372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ooter Placeholder 4"/>
          <p:cNvSpPr>
            <a:spLocks noGrp="1"/>
          </p:cNvSpPr>
          <p:nvPr>
            <p:ph type="ftr" sz="quarter" idx="11"/>
          </p:nvPr>
        </p:nvSpPr>
        <p:spPr>
          <a:xfrm>
            <a:off x="4038600" y="6276122"/>
            <a:ext cx="4114800" cy="365125"/>
          </a:xfrm>
        </p:spPr>
        <p:txBody>
          <a:bodyPr/>
          <a:lstStyle/>
          <a:p>
            <a:r>
              <a:rPr lang="de-DE" dirty="0" smtClean="0"/>
              <a:t>S100WG3 – April 10-14, Singapore</a:t>
            </a:r>
          </a:p>
        </p:txBody>
      </p:sp>
      <p:sp>
        <p:nvSpPr>
          <p:cNvPr id="11" name="Slide Number Placeholder 5"/>
          <p:cNvSpPr>
            <a:spLocks noGrp="1"/>
          </p:cNvSpPr>
          <p:nvPr>
            <p:ph type="sldNum" sz="quarter" idx="12"/>
          </p:nvPr>
        </p:nvSpPr>
        <p:spPr>
          <a:xfrm>
            <a:off x="8986777" y="6276121"/>
            <a:ext cx="2743200" cy="365125"/>
          </a:xfrm>
        </p:spPr>
        <p:txBody>
          <a:bodyPr/>
          <a:lstStyle/>
          <a:p>
            <a:fld id="{EC878826-814C-4FD2-96B3-D147818A5C89}" type="slidenum">
              <a:rPr lang="en-US" smtClean="0"/>
              <a:t>‹#›</a:t>
            </a:fld>
            <a:endParaRPr lang="en-US" dirty="0"/>
          </a:p>
        </p:txBody>
      </p:sp>
      <p:sp>
        <p:nvSpPr>
          <p:cNvPr id="13" name="Footer Placeholder 8"/>
          <p:cNvSpPr txBox="1">
            <a:spLocks/>
          </p:cNvSpPr>
          <p:nvPr userDrawn="1"/>
        </p:nvSpPr>
        <p:spPr>
          <a:xfrm>
            <a:off x="250262" y="6280348"/>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smtClean="0">
                <a:solidFill>
                  <a:schemeClr val="tx1"/>
                </a:solidFill>
              </a:rPr>
              <a:t>International Hydrographic Organization</a:t>
            </a:r>
            <a:br>
              <a:rPr lang="de-DE" dirty="0" smtClean="0">
                <a:solidFill>
                  <a:schemeClr val="tx1"/>
                </a:solidFill>
              </a:rPr>
            </a:br>
            <a:r>
              <a:rPr lang="de-DE" i="1" dirty="0" smtClean="0">
                <a:solidFill>
                  <a:schemeClr val="tx1"/>
                </a:solidFill>
              </a:rPr>
              <a:t>Organisation Hydrographique Internationale</a:t>
            </a:r>
            <a:endParaRPr lang="en-US" i="1" dirty="0">
              <a:solidFill>
                <a:schemeClr val="tx1"/>
              </a:solidFill>
            </a:endParaRPr>
          </a:p>
        </p:txBody>
      </p:sp>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4372" y="6040079"/>
            <a:ext cx="637586" cy="837210"/>
          </a:xfrm>
          <a:prstGeom prst="rect">
            <a:avLst/>
          </a:prstGeom>
        </p:spPr>
      </p:pic>
    </p:spTree>
    <p:extLst>
      <p:ext uri="{BB962C8B-B14F-4D97-AF65-F5344CB8AC3E}">
        <p14:creationId xmlns:p14="http://schemas.microsoft.com/office/powerpoint/2010/main" val="13630442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de-DE" dirty="0" smtClean="0"/>
              <a:t>S100WG3 – April 10-14, Singapore</a:t>
            </a:r>
          </a:p>
        </p:txBody>
      </p:sp>
      <p:sp>
        <p:nvSpPr>
          <p:cNvPr id="6" name="Slide Number Placeholder 5"/>
          <p:cNvSpPr>
            <a:spLocks noGrp="1"/>
          </p:cNvSpPr>
          <p:nvPr>
            <p:ph type="sldNum" sz="quarter" idx="12"/>
          </p:nvPr>
        </p:nvSpPr>
        <p:spPr/>
        <p:txBody>
          <a:bodyPr/>
          <a:lstStyle/>
          <a:p>
            <a:fld id="{EC878826-814C-4FD2-96B3-D147818A5C89}" type="slidenum">
              <a:rPr lang="en-US" smtClean="0"/>
              <a:t>‹#›</a:t>
            </a:fld>
            <a:endParaRPr lang="en-US"/>
          </a:p>
        </p:txBody>
      </p:sp>
    </p:spTree>
    <p:extLst>
      <p:ext uri="{BB962C8B-B14F-4D97-AF65-F5344CB8AC3E}">
        <p14:creationId xmlns:p14="http://schemas.microsoft.com/office/powerpoint/2010/main" val="294272411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de-DE" dirty="0" smtClean="0"/>
              <a:t>S100WG3 – April 10-14, Singapore</a:t>
            </a:r>
          </a:p>
        </p:txBody>
      </p:sp>
      <p:sp>
        <p:nvSpPr>
          <p:cNvPr id="7" name="Slide Number Placeholder 6"/>
          <p:cNvSpPr>
            <a:spLocks noGrp="1"/>
          </p:cNvSpPr>
          <p:nvPr>
            <p:ph type="sldNum" sz="quarter" idx="12"/>
          </p:nvPr>
        </p:nvSpPr>
        <p:spPr/>
        <p:txBody>
          <a:bodyPr/>
          <a:lstStyle/>
          <a:p>
            <a:fld id="{EC878826-814C-4FD2-96B3-D147818A5C89}" type="slidenum">
              <a:rPr lang="en-US" smtClean="0"/>
              <a:t>‹#›</a:t>
            </a:fld>
            <a:endParaRPr lang="en-US"/>
          </a:p>
        </p:txBody>
      </p:sp>
    </p:spTree>
    <p:extLst>
      <p:ext uri="{BB962C8B-B14F-4D97-AF65-F5344CB8AC3E}">
        <p14:creationId xmlns:p14="http://schemas.microsoft.com/office/powerpoint/2010/main" val="79750454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de-DE" dirty="0" smtClean="0"/>
              <a:t>S100WG3 – April 10-14, Singapore</a:t>
            </a:r>
          </a:p>
        </p:txBody>
      </p:sp>
      <p:sp>
        <p:nvSpPr>
          <p:cNvPr id="9" name="Slide Number Placeholder 8"/>
          <p:cNvSpPr>
            <a:spLocks noGrp="1"/>
          </p:cNvSpPr>
          <p:nvPr>
            <p:ph type="sldNum" sz="quarter" idx="12"/>
          </p:nvPr>
        </p:nvSpPr>
        <p:spPr/>
        <p:txBody>
          <a:bodyPr/>
          <a:lstStyle/>
          <a:p>
            <a:fld id="{EC878826-814C-4FD2-96B3-D147818A5C89}" type="slidenum">
              <a:rPr lang="en-US" smtClean="0"/>
              <a:t>‹#›</a:t>
            </a:fld>
            <a:endParaRPr lang="en-US"/>
          </a:p>
        </p:txBody>
      </p:sp>
    </p:spTree>
    <p:extLst>
      <p:ext uri="{BB962C8B-B14F-4D97-AF65-F5344CB8AC3E}">
        <p14:creationId xmlns:p14="http://schemas.microsoft.com/office/powerpoint/2010/main" val="863343003"/>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de-DE" dirty="0" smtClean="0"/>
              <a:t>S100WG3 – April 10-14, Singapore</a:t>
            </a:r>
          </a:p>
        </p:txBody>
      </p:sp>
      <p:sp>
        <p:nvSpPr>
          <p:cNvPr id="5" name="Slide Number Placeholder 4"/>
          <p:cNvSpPr>
            <a:spLocks noGrp="1"/>
          </p:cNvSpPr>
          <p:nvPr>
            <p:ph type="sldNum" sz="quarter" idx="12"/>
          </p:nvPr>
        </p:nvSpPr>
        <p:spPr/>
        <p:txBody>
          <a:bodyPr/>
          <a:lstStyle/>
          <a:p>
            <a:fld id="{EC878826-814C-4FD2-96B3-D147818A5C89}" type="slidenum">
              <a:rPr lang="en-US" smtClean="0"/>
              <a:t>‹#›</a:t>
            </a:fld>
            <a:endParaRPr lang="en-US"/>
          </a:p>
        </p:txBody>
      </p:sp>
    </p:spTree>
    <p:extLst>
      <p:ext uri="{BB962C8B-B14F-4D97-AF65-F5344CB8AC3E}">
        <p14:creationId xmlns:p14="http://schemas.microsoft.com/office/powerpoint/2010/main" val="197402928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de-DE" dirty="0" smtClean="0"/>
              <a:t>S100WG3 – April 10-14, Singapore</a:t>
            </a:r>
          </a:p>
        </p:txBody>
      </p:sp>
      <p:sp>
        <p:nvSpPr>
          <p:cNvPr id="4" name="Slide Number Placeholder 3"/>
          <p:cNvSpPr>
            <a:spLocks noGrp="1"/>
          </p:cNvSpPr>
          <p:nvPr>
            <p:ph type="sldNum" sz="quarter" idx="12"/>
          </p:nvPr>
        </p:nvSpPr>
        <p:spPr/>
        <p:txBody>
          <a:bodyPr/>
          <a:lstStyle/>
          <a:p>
            <a:fld id="{EC878826-814C-4FD2-96B3-D147818A5C89}" type="slidenum">
              <a:rPr lang="en-US" smtClean="0"/>
              <a:t>‹#›</a:t>
            </a:fld>
            <a:endParaRPr lang="en-US"/>
          </a:p>
        </p:txBody>
      </p:sp>
    </p:spTree>
    <p:extLst>
      <p:ext uri="{BB962C8B-B14F-4D97-AF65-F5344CB8AC3E}">
        <p14:creationId xmlns:p14="http://schemas.microsoft.com/office/powerpoint/2010/main" val="16307752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de-DE" dirty="0" smtClean="0"/>
              <a:t>S100WG3 – April 10-14, Singapore</a:t>
            </a:r>
          </a:p>
        </p:txBody>
      </p:sp>
      <p:sp>
        <p:nvSpPr>
          <p:cNvPr id="7" name="Slide Number Placeholder 6"/>
          <p:cNvSpPr>
            <a:spLocks noGrp="1"/>
          </p:cNvSpPr>
          <p:nvPr>
            <p:ph type="sldNum" sz="quarter" idx="12"/>
          </p:nvPr>
        </p:nvSpPr>
        <p:spPr/>
        <p:txBody>
          <a:bodyPr/>
          <a:lstStyle/>
          <a:p>
            <a:fld id="{EC878826-814C-4FD2-96B3-D147818A5C89}" type="slidenum">
              <a:rPr lang="en-US" smtClean="0"/>
              <a:t>‹#›</a:t>
            </a:fld>
            <a:endParaRPr lang="en-US"/>
          </a:p>
        </p:txBody>
      </p:sp>
    </p:spTree>
    <p:extLst>
      <p:ext uri="{BB962C8B-B14F-4D97-AF65-F5344CB8AC3E}">
        <p14:creationId xmlns:p14="http://schemas.microsoft.com/office/powerpoint/2010/main" val="422343031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IHO COUNCIL</a:t>
            </a:r>
            <a:endParaRPr lang="en-US"/>
          </a:p>
        </p:txBody>
      </p:sp>
      <p:sp>
        <p:nvSpPr>
          <p:cNvPr id="7" name="Slide Number Placeholder 6"/>
          <p:cNvSpPr>
            <a:spLocks noGrp="1"/>
          </p:cNvSpPr>
          <p:nvPr>
            <p:ph type="sldNum" sz="quarter" idx="12"/>
          </p:nvPr>
        </p:nvSpPr>
        <p:spPr/>
        <p:txBody>
          <a:bodyPr/>
          <a:lstStyle/>
          <a:p>
            <a:fld id="{EC878826-814C-4FD2-96B3-D147818A5C89}" type="slidenum">
              <a:rPr lang="en-US" smtClean="0"/>
              <a:t>‹#›</a:t>
            </a:fld>
            <a:endParaRPr lang="en-US"/>
          </a:p>
        </p:txBody>
      </p:sp>
    </p:spTree>
    <p:extLst>
      <p:ext uri="{BB962C8B-B14F-4D97-AF65-F5344CB8AC3E}">
        <p14:creationId xmlns:p14="http://schemas.microsoft.com/office/powerpoint/2010/main" val="924433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IHO COUNCIL</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878826-814C-4FD2-96B3-D147818A5C89}" type="slidenum">
              <a:rPr lang="en-US" smtClean="0"/>
              <a:t>‹#›</a:t>
            </a:fld>
            <a:endParaRPr lang="en-US"/>
          </a:p>
        </p:txBody>
      </p:sp>
    </p:spTree>
    <p:extLst>
      <p:ext uri="{BB962C8B-B14F-4D97-AF65-F5344CB8AC3E}">
        <p14:creationId xmlns:p14="http://schemas.microsoft.com/office/powerpoint/2010/main" val="256559610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p:cNvSpPr>
            <a:spLocks noGrp="1"/>
          </p:cNvSpPr>
          <p:nvPr>
            <p:ph type="ctrTitle"/>
          </p:nvPr>
        </p:nvSpPr>
        <p:spPr>
          <a:xfrm>
            <a:off x="1524000" y="2045729"/>
            <a:ext cx="9144000" cy="2999063"/>
          </a:xfrm>
        </p:spPr>
        <p:txBody>
          <a:bodyPr>
            <a:normAutofit/>
          </a:bodyPr>
          <a:lstStyle/>
          <a:p>
            <a:pPr eaLnBrk="1" hangingPunct="1">
              <a:defRPr/>
            </a:pPr>
            <a:r>
              <a:rPr lang="en-AU" sz="3600" dirty="0" smtClean="0"/>
              <a:t>Agenda Item 5.1 – </a:t>
            </a:r>
            <a:br>
              <a:rPr lang="en-AU" sz="3600" dirty="0" smtClean="0"/>
            </a:br>
            <a:r>
              <a:rPr lang="en-AU" sz="3600" dirty="0" smtClean="0"/>
              <a:t>S-100 Interoperability Specification</a:t>
            </a:r>
            <a:br>
              <a:rPr lang="en-AU" sz="3600" dirty="0" smtClean="0"/>
            </a:br>
            <a:endParaRPr lang="en-AU" sz="3600" dirty="0"/>
          </a:p>
          <a:p>
            <a:pPr eaLnBrk="1" hangingPunct="1">
              <a:defRPr/>
            </a:pPr>
            <a:endParaRPr lang="en-AU" sz="3600" dirty="0"/>
          </a:p>
        </p:txBody>
      </p:sp>
      <p:sp>
        <p:nvSpPr>
          <p:cNvPr id="3" name="Subtitle 2"/>
          <p:cNvSpPr>
            <a:spLocks noGrp="1"/>
          </p:cNvSpPr>
          <p:nvPr>
            <p:ph type="subTitle" idx="1"/>
          </p:nvPr>
        </p:nvSpPr>
        <p:spPr>
          <a:xfrm>
            <a:off x="1604682" y="505706"/>
            <a:ext cx="9144000" cy="784432"/>
          </a:xfrm>
        </p:spPr>
        <p:txBody>
          <a:bodyPr>
            <a:normAutofit/>
          </a:bodyPr>
          <a:lstStyle/>
          <a:p>
            <a:r>
              <a:rPr lang="en-AU" dirty="0" smtClean="0"/>
              <a:t>S100 Working Group</a:t>
            </a:r>
            <a:endParaRPr lang="en-US" dirty="0"/>
          </a:p>
        </p:txBody>
      </p:sp>
      <p:sp>
        <p:nvSpPr>
          <p:cNvPr id="4" name="Footer Placeholder 3"/>
          <p:cNvSpPr>
            <a:spLocks noGrp="1"/>
          </p:cNvSpPr>
          <p:nvPr>
            <p:ph type="ftr" sz="quarter" idx="11"/>
          </p:nvPr>
        </p:nvSpPr>
        <p:spPr/>
        <p:txBody>
          <a:bodyPr/>
          <a:lstStyle/>
          <a:p>
            <a:r>
              <a:rPr lang="de-DE" dirty="0" smtClean="0"/>
              <a:t>S100WG3 – April 10-14, Singapore</a:t>
            </a:r>
          </a:p>
        </p:txBody>
      </p:sp>
    </p:spTree>
    <p:extLst>
      <p:ext uri="{BB962C8B-B14F-4D97-AF65-F5344CB8AC3E}">
        <p14:creationId xmlns:p14="http://schemas.microsoft.com/office/powerpoint/2010/main" val="25275786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Path to publication - Recommendations</a:t>
            </a:r>
            <a:endParaRPr lang="en-US" dirty="0"/>
          </a:p>
        </p:txBody>
      </p:sp>
      <p:sp>
        <p:nvSpPr>
          <p:cNvPr id="3" name="Content Placeholder 2"/>
          <p:cNvSpPr>
            <a:spLocks noGrp="1"/>
          </p:cNvSpPr>
          <p:nvPr>
            <p:ph idx="1"/>
          </p:nvPr>
        </p:nvSpPr>
        <p:spPr>
          <a:xfrm>
            <a:off x="838200" y="1476709"/>
            <a:ext cx="10515600" cy="4351338"/>
          </a:xfrm>
        </p:spPr>
        <p:txBody>
          <a:bodyPr>
            <a:normAutofit/>
          </a:bodyPr>
          <a:lstStyle/>
          <a:p>
            <a:r>
              <a:rPr lang="en-US" dirty="0" smtClean="0"/>
              <a:t>Q2 2018 -Incorporate the editorial changes into a revised draft</a:t>
            </a:r>
          </a:p>
          <a:p>
            <a:r>
              <a:rPr lang="en-US" dirty="0" smtClean="0"/>
              <a:t>Q2 2018 -Create a red-line for any substantive comments</a:t>
            </a:r>
          </a:p>
          <a:p>
            <a:r>
              <a:rPr lang="en-US" dirty="0" smtClean="0"/>
              <a:t>Q3 2018 Review redline at the S-100 Test Strategy Meeting</a:t>
            </a:r>
          </a:p>
          <a:p>
            <a:pPr lvl="1"/>
            <a:r>
              <a:rPr lang="en-US" dirty="0" smtClean="0"/>
              <a:t>Address the need for a strong set of functional principles for S-98 as an executive summary of the document</a:t>
            </a:r>
          </a:p>
          <a:p>
            <a:r>
              <a:rPr lang="en-US" dirty="0" smtClean="0"/>
              <a:t>Q3 2018 – Send S-98 for a second and final round of comments</a:t>
            </a:r>
          </a:p>
          <a:p>
            <a:r>
              <a:rPr lang="en-US" dirty="0" smtClean="0"/>
              <a:t>Q4 2019 – S-100 finalizes S-98 for HSSC endorsement</a:t>
            </a:r>
          </a:p>
          <a:p>
            <a:r>
              <a:rPr lang="en-US" dirty="0" smtClean="0"/>
              <a:t>Q2 2019 – HSSC Endorses S-98</a:t>
            </a:r>
          </a:p>
          <a:p>
            <a:r>
              <a:rPr lang="en-US" dirty="0" smtClean="0"/>
              <a:t>Q3 2019 – S-98 Edition 1.0.0 is published</a:t>
            </a:r>
            <a:endParaRPr lang="en-US" dirty="0"/>
          </a:p>
        </p:txBody>
      </p:sp>
      <p:sp>
        <p:nvSpPr>
          <p:cNvPr id="4" name="Footer Placeholder 3"/>
          <p:cNvSpPr>
            <a:spLocks noGrp="1"/>
          </p:cNvSpPr>
          <p:nvPr>
            <p:ph type="ftr" sz="quarter" idx="11"/>
          </p:nvPr>
        </p:nvSpPr>
        <p:spPr/>
        <p:txBody>
          <a:bodyPr/>
          <a:lstStyle/>
          <a:p>
            <a:r>
              <a:rPr lang="de-DE" dirty="0"/>
              <a:t>S100WG3 – April 10-14, Singapore</a:t>
            </a:r>
          </a:p>
        </p:txBody>
      </p:sp>
    </p:spTree>
    <p:extLst>
      <p:ext uri="{BB962C8B-B14F-4D97-AF65-F5344CB8AC3E}">
        <p14:creationId xmlns:p14="http://schemas.microsoft.com/office/powerpoint/2010/main" val="20132099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S-100WG is requested</a:t>
            </a:r>
            <a:endParaRPr lang="en-US" dirty="0"/>
          </a:p>
        </p:txBody>
      </p:sp>
      <p:sp>
        <p:nvSpPr>
          <p:cNvPr id="3" name="Content Placeholder 2"/>
          <p:cNvSpPr>
            <a:spLocks noGrp="1"/>
          </p:cNvSpPr>
          <p:nvPr>
            <p:ph idx="1"/>
          </p:nvPr>
        </p:nvSpPr>
        <p:spPr/>
        <p:txBody>
          <a:bodyPr/>
          <a:lstStyle/>
          <a:p>
            <a:r>
              <a:rPr lang="en-US" dirty="0" smtClean="0"/>
              <a:t>Note the comments on S-98 </a:t>
            </a:r>
          </a:p>
          <a:p>
            <a:r>
              <a:rPr lang="en-US" dirty="0" smtClean="0"/>
              <a:t>Discuss the comments from NIPWG</a:t>
            </a:r>
          </a:p>
          <a:p>
            <a:r>
              <a:rPr lang="en-US" dirty="0" smtClean="0"/>
              <a:t>Endorse the path to publication</a:t>
            </a:r>
          </a:p>
        </p:txBody>
      </p:sp>
      <p:sp>
        <p:nvSpPr>
          <p:cNvPr id="4" name="Footer Placeholder 3"/>
          <p:cNvSpPr>
            <a:spLocks noGrp="1"/>
          </p:cNvSpPr>
          <p:nvPr>
            <p:ph type="ftr" sz="quarter" idx="11"/>
          </p:nvPr>
        </p:nvSpPr>
        <p:spPr/>
        <p:txBody>
          <a:bodyPr/>
          <a:lstStyle/>
          <a:p>
            <a:r>
              <a:rPr lang="de-DE" smtClean="0"/>
              <a:t>S100WG3 – April 10-14, Singapore</a:t>
            </a:r>
            <a:endParaRPr lang="de-DE" dirty="0" smtClean="0"/>
          </a:p>
        </p:txBody>
      </p:sp>
    </p:spTree>
    <p:extLst>
      <p:ext uri="{BB962C8B-B14F-4D97-AF65-F5344CB8AC3E}">
        <p14:creationId xmlns:p14="http://schemas.microsoft.com/office/powerpoint/2010/main" val="24837566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defRPr/>
            </a:pPr>
            <a:r>
              <a:rPr lang="en-AU" dirty="0" smtClean="0"/>
              <a:t>S-100 Interoperability Specification</a:t>
            </a:r>
            <a:endParaRPr lang="en-AU" dirty="0"/>
          </a:p>
        </p:txBody>
      </p:sp>
      <p:sp>
        <p:nvSpPr>
          <p:cNvPr id="3" name="Content Placeholder 2"/>
          <p:cNvSpPr>
            <a:spLocks noGrp="1"/>
          </p:cNvSpPr>
          <p:nvPr>
            <p:ph idx="1"/>
          </p:nvPr>
        </p:nvSpPr>
        <p:spPr>
          <a:xfrm>
            <a:off x="838200" y="1272172"/>
            <a:ext cx="10515600" cy="4351338"/>
          </a:xfrm>
        </p:spPr>
        <p:txBody>
          <a:bodyPr/>
          <a:lstStyle/>
          <a:p>
            <a:pPr eaLnBrk="1" hangingPunct="1">
              <a:defRPr/>
            </a:pPr>
            <a:r>
              <a:rPr lang="en-AU" dirty="0" smtClean="0"/>
              <a:t>New Name – Same objective</a:t>
            </a:r>
          </a:p>
          <a:p>
            <a:pPr lvl="1">
              <a:defRPr/>
            </a:pPr>
            <a:r>
              <a:rPr lang="en-AU" dirty="0" smtClean="0">
                <a:solidFill>
                  <a:srgbClr val="FF0000"/>
                </a:solidFill>
              </a:rPr>
              <a:t>S-98 Specification for Data Product Interoperability in S-100 Navigation Systems</a:t>
            </a:r>
          </a:p>
          <a:p>
            <a:pPr>
              <a:defRPr/>
            </a:pPr>
            <a:endParaRPr lang="en-AU" dirty="0" smtClean="0"/>
          </a:p>
        </p:txBody>
      </p:sp>
      <p:graphicFrame>
        <p:nvGraphicFramePr>
          <p:cNvPr id="4" name="Table 3"/>
          <p:cNvGraphicFramePr>
            <a:graphicFrameLocks noGrp="1"/>
          </p:cNvGraphicFramePr>
          <p:nvPr>
            <p:extLst>
              <p:ext uri="{D42A27DB-BD31-4B8C-83A1-F6EECF244321}">
                <p14:modId xmlns:p14="http://schemas.microsoft.com/office/powerpoint/2010/main" val="2482024211"/>
              </p:ext>
            </p:extLst>
          </p:nvPr>
        </p:nvGraphicFramePr>
        <p:xfrm>
          <a:off x="838199" y="2466475"/>
          <a:ext cx="10724147" cy="3345508"/>
        </p:xfrm>
        <a:graphic>
          <a:graphicData uri="http://schemas.openxmlformats.org/drawingml/2006/table">
            <a:tbl>
              <a:tblPr firstRow="1" firstCol="1" bandRow="1">
                <a:tableStyleId>{5C22544A-7EE6-4342-B048-85BDC9FD1C3A}</a:tableStyleId>
              </a:tblPr>
              <a:tblGrid>
                <a:gridCol w="1880938">
                  <a:extLst>
                    <a:ext uri="{9D8B030D-6E8A-4147-A177-3AD203B41FA5}">
                      <a16:colId xmlns:a16="http://schemas.microsoft.com/office/drawing/2014/main" xmlns="" val="2690564001"/>
                    </a:ext>
                  </a:extLst>
                </a:gridCol>
                <a:gridCol w="8843209">
                  <a:extLst>
                    <a:ext uri="{9D8B030D-6E8A-4147-A177-3AD203B41FA5}">
                      <a16:colId xmlns:a16="http://schemas.microsoft.com/office/drawing/2014/main" xmlns="" val="897583546"/>
                    </a:ext>
                  </a:extLst>
                </a:gridCol>
              </a:tblGrid>
              <a:tr h="304071">
                <a:tc>
                  <a:txBody>
                    <a:bodyPr/>
                    <a:lstStyle/>
                    <a:p>
                      <a:pPr marL="0" marR="0" algn="ctr">
                        <a:lnSpc>
                          <a:spcPts val="1150"/>
                        </a:lnSpc>
                        <a:spcBef>
                          <a:spcPts val="0"/>
                        </a:spcBef>
                        <a:spcAft>
                          <a:spcPts val="0"/>
                        </a:spcAft>
                      </a:pPr>
                      <a:r>
                        <a:rPr lang="en-GB" sz="1600">
                          <a:effectLst/>
                        </a:rPr>
                        <a:t>Specification No.</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tc>
                  <a:txBody>
                    <a:bodyPr/>
                    <a:lstStyle/>
                    <a:p>
                      <a:pPr marL="0" marR="0" algn="l">
                        <a:lnSpc>
                          <a:spcPts val="1150"/>
                        </a:lnSpc>
                        <a:spcBef>
                          <a:spcPts val="0"/>
                        </a:spcBef>
                        <a:spcAft>
                          <a:spcPts val="0"/>
                        </a:spcAft>
                      </a:pPr>
                      <a:r>
                        <a:rPr lang="en-GB" sz="1600">
                          <a:effectLst/>
                        </a:rPr>
                        <a:t>Title</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extLst>
                  <a:ext uri="{0D108BD9-81ED-4DB2-BD59-A6C34878D82A}">
                    <a16:rowId xmlns:a16="http://schemas.microsoft.com/office/drawing/2014/main" xmlns="" val="2443598978"/>
                  </a:ext>
                </a:extLst>
              </a:tr>
              <a:tr h="304071">
                <a:tc>
                  <a:txBody>
                    <a:bodyPr/>
                    <a:lstStyle/>
                    <a:p>
                      <a:pPr marL="0" marR="0" algn="ctr">
                        <a:lnSpc>
                          <a:spcPts val="1150"/>
                        </a:lnSpc>
                        <a:spcBef>
                          <a:spcPts val="0"/>
                        </a:spcBef>
                        <a:spcAft>
                          <a:spcPts val="0"/>
                        </a:spcAft>
                      </a:pPr>
                      <a:r>
                        <a:rPr lang="en-GB" sz="1600">
                          <a:effectLst/>
                        </a:rPr>
                        <a:t>S-101</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tc>
                  <a:txBody>
                    <a:bodyPr/>
                    <a:lstStyle/>
                    <a:p>
                      <a:pPr marL="0" marR="0" algn="l">
                        <a:lnSpc>
                          <a:spcPts val="1150"/>
                        </a:lnSpc>
                        <a:spcBef>
                          <a:spcPts val="0"/>
                        </a:spcBef>
                        <a:spcAft>
                          <a:spcPts val="0"/>
                        </a:spcAft>
                      </a:pPr>
                      <a:r>
                        <a:rPr lang="en-GB" sz="1600">
                          <a:effectLst/>
                        </a:rPr>
                        <a:t>Electronic Navigational Chart (ENC) / Cartes électroniques de navigation</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extLst>
                  <a:ext uri="{0D108BD9-81ED-4DB2-BD59-A6C34878D82A}">
                    <a16:rowId xmlns:a16="http://schemas.microsoft.com/office/drawing/2014/main" xmlns="" val="2531053025"/>
                  </a:ext>
                </a:extLst>
              </a:tr>
              <a:tr h="304071">
                <a:tc>
                  <a:txBody>
                    <a:bodyPr/>
                    <a:lstStyle/>
                    <a:p>
                      <a:pPr marL="0" marR="0" algn="ctr">
                        <a:lnSpc>
                          <a:spcPts val="1150"/>
                        </a:lnSpc>
                        <a:spcBef>
                          <a:spcPts val="0"/>
                        </a:spcBef>
                        <a:spcAft>
                          <a:spcPts val="0"/>
                        </a:spcAft>
                      </a:pPr>
                      <a:r>
                        <a:rPr lang="en-GB" sz="1600">
                          <a:effectLst/>
                        </a:rPr>
                        <a:t>S-102</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tc>
                  <a:txBody>
                    <a:bodyPr/>
                    <a:lstStyle/>
                    <a:p>
                      <a:pPr marL="0" marR="0" algn="l">
                        <a:lnSpc>
                          <a:spcPts val="1150"/>
                        </a:lnSpc>
                        <a:spcBef>
                          <a:spcPts val="0"/>
                        </a:spcBef>
                        <a:spcAft>
                          <a:spcPts val="0"/>
                        </a:spcAft>
                      </a:pPr>
                      <a:r>
                        <a:rPr lang="en-GB" sz="1600">
                          <a:effectLst/>
                        </a:rPr>
                        <a:t>Bathymetric Surface / Surface bathymétrique</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extLst>
                  <a:ext uri="{0D108BD9-81ED-4DB2-BD59-A6C34878D82A}">
                    <a16:rowId xmlns:a16="http://schemas.microsoft.com/office/drawing/2014/main" xmlns="" val="4221226408"/>
                  </a:ext>
                </a:extLst>
              </a:tr>
              <a:tr h="304071">
                <a:tc>
                  <a:txBody>
                    <a:bodyPr/>
                    <a:lstStyle/>
                    <a:p>
                      <a:pPr marL="0" marR="0" algn="ctr">
                        <a:lnSpc>
                          <a:spcPts val="1150"/>
                        </a:lnSpc>
                        <a:spcBef>
                          <a:spcPts val="0"/>
                        </a:spcBef>
                        <a:spcAft>
                          <a:spcPts val="0"/>
                        </a:spcAft>
                      </a:pPr>
                      <a:r>
                        <a:rPr lang="en-GB" sz="1600">
                          <a:effectLst/>
                        </a:rPr>
                        <a:t>S-104</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tc>
                  <a:txBody>
                    <a:bodyPr/>
                    <a:lstStyle/>
                    <a:p>
                      <a:pPr marL="0" marR="0" algn="l">
                        <a:lnSpc>
                          <a:spcPts val="1150"/>
                        </a:lnSpc>
                        <a:spcBef>
                          <a:spcPts val="0"/>
                        </a:spcBef>
                        <a:spcAft>
                          <a:spcPts val="0"/>
                        </a:spcAft>
                      </a:pPr>
                      <a:r>
                        <a:rPr lang="en-GB" sz="1600">
                          <a:effectLst/>
                        </a:rPr>
                        <a:t>Water Level Information for Surface Navigation / Information de hauteur d’eau </a:t>
                      </a:r>
                      <a:r>
                        <a:rPr lang="en-US" sz="1600">
                          <a:effectLst/>
                        </a:rPr>
                        <a:t>pour la navigation de surface</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extLst>
                  <a:ext uri="{0D108BD9-81ED-4DB2-BD59-A6C34878D82A}">
                    <a16:rowId xmlns:a16="http://schemas.microsoft.com/office/drawing/2014/main" xmlns="" val="1775196756"/>
                  </a:ext>
                </a:extLst>
              </a:tr>
              <a:tr h="304071">
                <a:tc>
                  <a:txBody>
                    <a:bodyPr/>
                    <a:lstStyle/>
                    <a:p>
                      <a:pPr marL="0" marR="0" algn="ctr">
                        <a:lnSpc>
                          <a:spcPts val="1150"/>
                        </a:lnSpc>
                        <a:spcBef>
                          <a:spcPts val="0"/>
                        </a:spcBef>
                        <a:spcAft>
                          <a:spcPts val="0"/>
                        </a:spcAft>
                      </a:pPr>
                      <a:r>
                        <a:rPr lang="en-GB" sz="1600">
                          <a:effectLst/>
                        </a:rPr>
                        <a:t>S-111</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tc>
                  <a:txBody>
                    <a:bodyPr/>
                    <a:lstStyle/>
                    <a:p>
                      <a:pPr marL="0" marR="0" algn="l">
                        <a:lnSpc>
                          <a:spcPts val="1150"/>
                        </a:lnSpc>
                        <a:spcBef>
                          <a:spcPts val="0"/>
                        </a:spcBef>
                        <a:spcAft>
                          <a:spcPts val="0"/>
                        </a:spcAft>
                      </a:pPr>
                      <a:r>
                        <a:rPr lang="en-GB" sz="1600">
                          <a:effectLst/>
                        </a:rPr>
                        <a:t>Surface currents / Courants de surface</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extLst>
                  <a:ext uri="{0D108BD9-81ED-4DB2-BD59-A6C34878D82A}">
                    <a16:rowId xmlns:a16="http://schemas.microsoft.com/office/drawing/2014/main" xmlns="" val="1657977253"/>
                  </a:ext>
                </a:extLst>
              </a:tr>
              <a:tr h="304071">
                <a:tc>
                  <a:txBody>
                    <a:bodyPr/>
                    <a:lstStyle/>
                    <a:p>
                      <a:pPr marL="0" marR="0" algn="ctr">
                        <a:lnSpc>
                          <a:spcPts val="1150"/>
                        </a:lnSpc>
                        <a:spcBef>
                          <a:spcPts val="0"/>
                        </a:spcBef>
                        <a:spcAft>
                          <a:spcPts val="0"/>
                        </a:spcAft>
                      </a:pPr>
                      <a:r>
                        <a:rPr lang="en-GB" sz="1600">
                          <a:effectLst/>
                        </a:rPr>
                        <a:t>S-122</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tc>
                  <a:txBody>
                    <a:bodyPr/>
                    <a:lstStyle/>
                    <a:p>
                      <a:pPr marL="0" marR="0" algn="l">
                        <a:lnSpc>
                          <a:spcPts val="1150"/>
                        </a:lnSpc>
                        <a:spcBef>
                          <a:spcPts val="0"/>
                        </a:spcBef>
                        <a:spcAft>
                          <a:spcPts val="0"/>
                        </a:spcAft>
                      </a:pPr>
                      <a:r>
                        <a:rPr lang="en-GB" sz="1600">
                          <a:effectLst/>
                        </a:rPr>
                        <a:t>Marine Protected Areas / Aires marines protégées</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extLst>
                  <a:ext uri="{0D108BD9-81ED-4DB2-BD59-A6C34878D82A}">
                    <a16:rowId xmlns:a16="http://schemas.microsoft.com/office/drawing/2014/main" xmlns="" val="431621569"/>
                  </a:ext>
                </a:extLst>
              </a:tr>
              <a:tr h="304071">
                <a:tc>
                  <a:txBody>
                    <a:bodyPr/>
                    <a:lstStyle/>
                    <a:p>
                      <a:pPr marL="0" marR="0" algn="ctr">
                        <a:lnSpc>
                          <a:spcPts val="1150"/>
                        </a:lnSpc>
                        <a:spcBef>
                          <a:spcPts val="0"/>
                        </a:spcBef>
                        <a:spcAft>
                          <a:spcPts val="0"/>
                        </a:spcAft>
                      </a:pPr>
                      <a:r>
                        <a:rPr lang="en-GB" sz="1600" dirty="0">
                          <a:effectLst/>
                        </a:rPr>
                        <a:t>S-124</a:t>
                      </a:r>
                      <a:endParaRPr lang="en-US" sz="1600" dirty="0">
                        <a:effectLst/>
                        <a:latin typeface="Arial" panose="020B0604020202020204" pitchFamily="34" charset="0"/>
                        <a:ea typeface="MS Mincho"/>
                        <a:cs typeface="Times New Roman" panose="02020603050405020304" pitchFamily="18" charset="0"/>
                      </a:endParaRPr>
                    </a:p>
                  </a:txBody>
                  <a:tcPr marL="68580" marR="68580" marT="0" marB="0" anchor="ctr"/>
                </a:tc>
                <a:tc>
                  <a:txBody>
                    <a:bodyPr/>
                    <a:lstStyle/>
                    <a:p>
                      <a:pPr marL="0" marR="0" algn="l">
                        <a:lnSpc>
                          <a:spcPts val="1150"/>
                        </a:lnSpc>
                        <a:spcBef>
                          <a:spcPts val="0"/>
                        </a:spcBef>
                        <a:spcAft>
                          <a:spcPts val="0"/>
                        </a:spcAft>
                      </a:pPr>
                      <a:r>
                        <a:rPr lang="en-GB" sz="1600">
                          <a:effectLst/>
                        </a:rPr>
                        <a:t>Navigational warnings / Avertissements de navigation</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extLst>
                  <a:ext uri="{0D108BD9-81ED-4DB2-BD59-A6C34878D82A}">
                    <a16:rowId xmlns:a16="http://schemas.microsoft.com/office/drawing/2014/main" xmlns="" val="3561763668"/>
                  </a:ext>
                </a:extLst>
              </a:tr>
              <a:tr h="608141">
                <a:tc>
                  <a:txBody>
                    <a:bodyPr/>
                    <a:lstStyle/>
                    <a:p>
                      <a:pPr marL="0" marR="0" algn="ctr">
                        <a:lnSpc>
                          <a:spcPts val="1150"/>
                        </a:lnSpc>
                        <a:spcBef>
                          <a:spcPts val="0"/>
                        </a:spcBef>
                        <a:spcAft>
                          <a:spcPts val="0"/>
                        </a:spcAft>
                      </a:pPr>
                      <a:r>
                        <a:rPr lang="en-GB" sz="1600">
                          <a:effectLst/>
                        </a:rPr>
                        <a:t>S-411</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tc>
                  <a:txBody>
                    <a:bodyPr/>
                    <a:lstStyle/>
                    <a:p>
                      <a:pPr marL="0" marR="0" algn="l">
                        <a:lnSpc>
                          <a:spcPts val="1150"/>
                        </a:lnSpc>
                        <a:spcBef>
                          <a:spcPts val="0"/>
                        </a:spcBef>
                        <a:spcAft>
                          <a:spcPts val="0"/>
                        </a:spcAft>
                      </a:pPr>
                      <a:r>
                        <a:rPr lang="en-GB" sz="1600" dirty="0">
                          <a:effectLst/>
                        </a:rPr>
                        <a:t>Sea Ice (WMO-IOC Joint Technical Commission for Oceanography and Marine Meteorology [JCOMM])</a:t>
                      </a:r>
                      <a:endParaRPr lang="en-US" sz="1600" dirty="0">
                        <a:effectLst/>
                      </a:endParaRPr>
                    </a:p>
                    <a:p>
                      <a:pPr marL="0" marR="0" algn="l">
                        <a:lnSpc>
                          <a:spcPts val="1150"/>
                        </a:lnSpc>
                        <a:spcBef>
                          <a:spcPts val="0"/>
                        </a:spcBef>
                        <a:spcAft>
                          <a:spcPts val="0"/>
                        </a:spcAft>
                      </a:pPr>
                      <a:r>
                        <a:rPr lang="en-GB" sz="1600" dirty="0">
                          <a:effectLst/>
                        </a:rPr>
                        <a:t>Glace de </a:t>
                      </a:r>
                      <a:r>
                        <a:rPr lang="en-GB" sz="1600" dirty="0" err="1">
                          <a:effectLst/>
                        </a:rPr>
                        <a:t>mer</a:t>
                      </a:r>
                      <a:r>
                        <a:rPr lang="en-GB" sz="1600" dirty="0">
                          <a:effectLst/>
                        </a:rPr>
                        <a:t> (Commission technique </a:t>
                      </a:r>
                      <a:r>
                        <a:rPr lang="en-GB" sz="1600" dirty="0" err="1">
                          <a:effectLst/>
                        </a:rPr>
                        <a:t>mixte</a:t>
                      </a:r>
                      <a:r>
                        <a:rPr lang="en-GB" sz="1600" dirty="0">
                          <a:effectLst/>
                        </a:rPr>
                        <a:t> OMM-COI pour </a:t>
                      </a:r>
                      <a:r>
                        <a:rPr lang="en-GB" sz="1600" dirty="0" err="1">
                          <a:effectLst/>
                        </a:rPr>
                        <a:t>l’océanographie</a:t>
                      </a:r>
                      <a:r>
                        <a:rPr lang="en-GB" sz="1600" dirty="0">
                          <a:effectLst/>
                        </a:rPr>
                        <a:t> et la </a:t>
                      </a:r>
                      <a:r>
                        <a:rPr lang="en-GB" sz="1600" dirty="0" err="1">
                          <a:effectLst/>
                        </a:rPr>
                        <a:t>météorologie</a:t>
                      </a:r>
                      <a:r>
                        <a:rPr lang="en-GB" sz="1600" dirty="0">
                          <a:effectLst/>
                        </a:rPr>
                        <a:t> marine [JCOMM])</a:t>
                      </a:r>
                      <a:endParaRPr lang="en-US" sz="1600" dirty="0">
                        <a:effectLst/>
                        <a:latin typeface="Arial" panose="020B0604020202020204" pitchFamily="34" charset="0"/>
                        <a:ea typeface="MS Mincho"/>
                        <a:cs typeface="Times New Roman" panose="02020603050405020304" pitchFamily="18" charset="0"/>
                      </a:endParaRPr>
                    </a:p>
                  </a:txBody>
                  <a:tcPr marL="68580" marR="68580" marT="0" marB="0" anchor="ctr"/>
                </a:tc>
                <a:extLst>
                  <a:ext uri="{0D108BD9-81ED-4DB2-BD59-A6C34878D82A}">
                    <a16:rowId xmlns:a16="http://schemas.microsoft.com/office/drawing/2014/main" xmlns="" val="941391937"/>
                  </a:ext>
                </a:extLst>
              </a:tr>
              <a:tr h="608141">
                <a:tc>
                  <a:txBody>
                    <a:bodyPr/>
                    <a:lstStyle/>
                    <a:p>
                      <a:pPr marL="0" marR="0" algn="ctr">
                        <a:lnSpc>
                          <a:spcPts val="1150"/>
                        </a:lnSpc>
                        <a:spcBef>
                          <a:spcPts val="0"/>
                        </a:spcBef>
                        <a:spcAft>
                          <a:spcPts val="0"/>
                        </a:spcAft>
                      </a:pPr>
                      <a:r>
                        <a:rPr lang="en-GB" sz="1600">
                          <a:effectLst/>
                        </a:rPr>
                        <a:t>S-412</a:t>
                      </a:r>
                      <a:endParaRPr lang="en-US" sz="1600">
                        <a:effectLst/>
                        <a:latin typeface="Arial" panose="020B0604020202020204" pitchFamily="34" charset="0"/>
                        <a:ea typeface="MS Mincho"/>
                        <a:cs typeface="Times New Roman" panose="02020603050405020304" pitchFamily="18" charset="0"/>
                      </a:endParaRPr>
                    </a:p>
                  </a:txBody>
                  <a:tcPr marL="68580" marR="68580" marT="0" marB="0" anchor="ctr"/>
                </a:tc>
                <a:tc>
                  <a:txBody>
                    <a:bodyPr/>
                    <a:lstStyle/>
                    <a:p>
                      <a:pPr marL="0" marR="0" algn="l">
                        <a:lnSpc>
                          <a:spcPts val="1150"/>
                        </a:lnSpc>
                        <a:spcBef>
                          <a:spcPts val="0"/>
                        </a:spcBef>
                        <a:spcAft>
                          <a:spcPts val="0"/>
                        </a:spcAft>
                      </a:pPr>
                      <a:r>
                        <a:rPr lang="en-GB" sz="1600" dirty="0">
                          <a:effectLst/>
                        </a:rPr>
                        <a:t>Met-ocean forecasts (JCOMM)</a:t>
                      </a:r>
                      <a:endParaRPr lang="en-US" sz="1600" dirty="0">
                        <a:effectLst/>
                      </a:endParaRPr>
                    </a:p>
                    <a:p>
                      <a:pPr marL="0" marR="0" algn="l">
                        <a:lnSpc>
                          <a:spcPts val="1150"/>
                        </a:lnSpc>
                        <a:spcBef>
                          <a:spcPts val="0"/>
                        </a:spcBef>
                        <a:spcAft>
                          <a:spcPts val="0"/>
                        </a:spcAft>
                      </a:pPr>
                      <a:r>
                        <a:rPr lang="en-GB" sz="1600" dirty="0" err="1">
                          <a:effectLst/>
                        </a:rPr>
                        <a:t>Prévisions</a:t>
                      </a:r>
                      <a:r>
                        <a:rPr lang="en-GB" sz="1600" dirty="0">
                          <a:effectLst/>
                        </a:rPr>
                        <a:t> </a:t>
                      </a:r>
                      <a:r>
                        <a:rPr lang="en-GB" sz="1600" dirty="0" err="1">
                          <a:effectLst/>
                        </a:rPr>
                        <a:t>météo-océanographiques</a:t>
                      </a:r>
                      <a:r>
                        <a:rPr lang="en-GB" sz="1600" dirty="0">
                          <a:effectLst/>
                        </a:rPr>
                        <a:t> (JCOMM)</a:t>
                      </a:r>
                      <a:endParaRPr lang="en-US" sz="1600" dirty="0">
                        <a:effectLst/>
                        <a:latin typeface="Arial" panose="020B0604020202020204" pitchFamily="34" charset="0"/>
                        <a:ea typeface="MS Mincho"/>
                        <a:cs typeface="Times New Roman" panose="02020603050405020304" pitchFamily="18" charset="0"/>
                      </a:endParaRPr>
                    </a:p>
                  </a:txBody>
                  <a:tcPr marL="68580" marR="68580" marT="0" marB="0" anchor="ctr"/>
                </a:tc>
                <a:extLst>
                  <a:ext uri="{0D108BD9-81ED-4DB2-BD59-A6C34878D82A}">
                    <a16:rowId xmlns:a16="http://schemas.microsoft.com/office/drawing/2014/main" xmlns="" val="1868934035"/>
                  </a:ext>
                </a:extLst>
              </a:tr>
            </a:tbl>
          </a:graphicData>
        </a:graphic>
      </p:graphicFrame>
    </p:spTree>
    <p:extLst>
      <p:ext uri="{BB962C8B-B14F-4D97-AF65-F5344CB8AC3E}">
        <p14:creationId xmlns:p14="http://schemas.microsoft.com/office/powerpoint/2010/main" val="20631705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a:xfrm>
            <a:off x="0" y="28431"/>
            <a:ext cx="10515600" cy="1325563"/>
          </a:xfrm>
        </p:spPr>
        <p:txBody>
          <a:bodyPr/>
          <a:lstStyle/>
          <a:p>
            <a:r>
              <a:rPr lang="en-US" altLang="en-US" dirty="0" smtClean="0"/>
              <a:t>BAD Interoperability</a:t>
            </a:r>
          </a:p>
        </p:txBody>
      </p:sp>
      <p:pic>
        <p:nvPicPr>
          <p:cNvPr id="43011" name="Picture 27"/>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004046"/>
            <a:ext cx="12192000" cy="58539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8164" y="1150422"/>
            <a:ext cx="9144000" cy="5561199"/>
          </a:xfrm>
          <a:prstGeom prst="rect">
            <a:avLst/>
          </a:prstGeom>
        </p:spPr>
      </p:pic>
      <p:pic>
        <p:nvPicPr>
          <p:cNvPr id="27" name="Picture 117" descr="C:\Users\julia.powell\Pictures\CoralReef.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0" y="1575544"/>
            <a:ext cx="4933950" cy="493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109" descr="C:\Users\julia.powell\Pictures\BuoySeal.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38536" y="2107775"/>
            <a:ext cx="4119563" cy="411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28164" y="1004046"/>
            <a:ext cx="9144000" cy="5801662"/>
          </a:xfrm>
          <a:prstGeom prst="rect">
            <a:avLst/>
          </a:prstGeom>
        </p:spPr>
      </p:pic>
      <p:pic>
        <p:nvPicPr>
          <p:cNvPr id="14" name="Picture 13"/>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0" y="1004046"/>
            <a:ext cx="12192000" cy="5853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470754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0"/>
          <p:cNvSpPr>
            <a:spLocks noChangeArrowheads="1"/>
          </p:cNvSpPr>
          <p:nvPr/>
        </p:nvSpPr>
        <p:spPr bwMode="auto">
          <a:xfrm>
            <a:off x="2147920" y="1247281"/>
            <a:ext cx="7493774"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marL="0" indent="0">
              <a:spcBef>
                <a:spcPct val="0"/>
              </a:spcBef>
              <a:buNone/>
            </a:pPr>
            <a:endParaRPr lang="en-US" altLang="en-US" sz="2800" dirty="0">
              <a:solidFill>
                <a:srgbClr val="054698"/>
              </a:solidFill>
              <a:latin typeface="Calibri" panose="020F0502020204030204" pitchFamily="34" charset="0"/>
            </a:endParaRPr>
          </a:p>
          <a:p>
            <a:pPr>
              <a:spcBef>
                <a:spcPct val="0"/>
              </a:spcBef>
            </a:pPr>
            <a:endParaRPr lang="en-US" altLang="en-US" sz="2800" dirty="0">
              <a:solidFill>
                <a:srgbClr val="054698"/>
              </a:solidFill>
              <a:latin typeface="Calibri" panose="020F0502020204030204" pitchFamily="34" charset="0"/>
            </a:endParaRPr>
          </a:p>
        </p:txBody>
      </p:sp>
      <p:sp>
        <p:nvSpPr>
          <p:cNvPr id="2" name="Title 1"/>
          <p:cNvSpPr>
            <a:spLocks noGrp="1"/>
          </p:cNvSpPr>
          <p:nvPr>
            <p:ph type="title"/>
          </p:nvPr>
        </p:nvSpPr>
        <p:spPr/>
        <p:txBody>
          <a:bodyPr>
            <a:normAutofit fontScale="90000"/>
          </a:bodyPr>
          <a:lstStyle/>
          <a:p>
            <a:r>
              <a:rPr lang="en-US" dirty="0" smtClean="0"/>
              <a:t>Improved Interoperability</a:t>
            </a:r>
            <a:endParaRPr lang="en-US" dirty="0"/>
          </a:p>
        </p:txBody>
      </p:sp>
      <p:sp>
        <p:nvSpPr>
          <p:cNvPr id="3" name="Content Placeholder 2"/>
          <p:cNvSpPr>
            <a:spLocks noGrp="1"/>
          </p:cNvSpPr>
          <p:nvPr>
            <p:ph idx="1"/>
          </p:nvPr>
        </p:nvSpPr>
        <p:spPr/>
        <p:txBody>
          <a:bodyPr/>
          <a:lstStyle/>
          <a:p>
            <a:pPr>
              <a:spcBef>
                <a:spcPct val="0"/>
              </a:spcBef>
            </a:pPr>
            <a:r>
              <a:rPr lang="en-US" altLang="en-US" dirty="0">
                <a:latin typeface="Calibri" panose="020F0502020204030204" pitchFamily="34" charset="0"/>
              </a:rPr>
              <a:t>Takes into account how specifications relate to each other</a:t>
            </a:r>
          </a:p>
          <a:p>
            <a:pPr lvl="1">
              <a:spcBef>
                <a:spcPct val="0"/>
              </a:spcBef>
            </a:pPr>
            <a:r>
              <a:rPr lang="en-US" altLang="en-US" dirty="0">
                <a:latin typeface="Calibri" panose="020F0502020204030204" pitchFamily="34" charset="0"/>
              </a:rPr>
              <a:t>Interleaving of features between products</a:t>
            </a:r>
          </a:p>
          <a:p>
            <a:pPr marL="0" indent="0">
              <a:spcBef>
                <a:spcPct val="0"/>
              </a:spcBef>
              <a:buNone/>
            </a:pPr>
            <a:endParaRPr lang="en-US" altLang="en-US" dirty="0">
              <a:latin typeface="Calibri" panose="020F0502020204030204" pitchFamily="34" charset="0"/>
            </a:endParaRPr>
          </a:p>
          <a:p>
            <a:pPr>
              <a:spcBef>
                <a:spcPct val="0"/>
              </a:spcBef>
            </a:pPr>
            <a:r>
              <a:rPr lang="en-US" altLang="en-US" dirty="0">
                <a:latin typeface="Calibri" panose="020F0502020204030204" pitchFamily="34" charset="0"/>
              </a:rPr>
              <a:t>Harmonizes Portrayal between products</a:t>
            </a:r>
          </a:p>
          <a:p>
            <a:endParaRPr lang="en-US" dirty="0"/>
          </a:p>
        </p:txBody>
      </p:sp>
    </p:spTree>
    <p:extLst>
      <p:ext uri="{BB962C8B-B14F-4D97-AF65-F5344CB8AC3E}">
        <p14:creationId xmlns:p14="http://schemas.microsoft.com/office/powerpoint/2010/main" val="35776347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523456" y="985696"/>
            <a:ext cx="9163783" cy="38942"/>
          </a:xfrm>
          <a:prstGeom prst="rect">
            <a:avLst/>
          </a:prstGeom>
          <a:solidFill>
            <a:srgbClr val="0546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8" name="Group 7"/>
          <p:cNvGrpSpPr/>
          <p:nvPr/>
        </p:nvGrpSpPr>
        <p:grpSpPr>
          <a:xfrm>
            <a:off x="1537785" y="1077397"/>
            <a:ext cx="9144000" cy="4955581"/>
            <a:chOff x="13785" y="929345"/>
            <a:chExt cx="9144000" cy="4955581"/>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85" y="929345"/>
              <a:ext cx="9144000" cy="4955581"/>
            </a:xfrm>
            <a:prstGeom prst="rect">
              <a:avLst/>
            </a:prstGeom>
          </p:spPr>
        </p:pic>
        <p:sp>
          <p:nvSpPr>
            <p:cNvPr id="3" name="TextBox 2"/>
            <p:cNvSpPr txBox="1"/>
            <p:nvPr/>
          </p:nvSpPr>
          <p:spPr>
            <a:xfrm>
              <a:off x="2100144" y="4624811"/>
              <a:ext cx="5816184" cy="954107"/>
            </a:xfrm>
            <a:prstGeom prst="rect">
              <a:avLst/>
            </a:prstGeom>
            <a:noFill/>
          </p:spPr>
          <p:txBody>
            <a:bodyPr wrap="square" rtlCol="0">
              <a:spAutoFit/>
            </a:bodyPr>
            <a:lstStyle/>
            <a:p>
              <a:r>
                <a:rPr lang="en-US" sz="2800" b="1" dirty="0">
                  <a:solidFill>
                    <a:srgbClr val="FF0000"/>
                  </a:solidFill>
                </a:rPr>
                <a:t>NO Rules Applied – ENC/Bathymetry/Surface Currents</a:t>
              </a:r>
            </a:p>
          </p:txBody>
        </p:sp>
      </p:grpSp>
      <p:grpSp>
        <p:nvGrpSpPr>
          <p:cNvPr id="14" name="Group 13"/>
          <p:cNvGrpSpPr/>
          <p:nvPr/>
        </p:nvGrpSpPr>
        <p:grpSpPr>
          <a:xfrm>
            <a:off x="1524000" y="1005167"/>
            <a:ext cx="9144000" cy="4950816"/>
            <a:chOff x="0" y="857116"/>
            <a:chExt cx="9144000" cy="4950816"/>
          </a:xfrm>
        </p:grpSpPr>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57116"/>
              <a:ext cx="9144000" cy="4950816"/>
            </a:xfrm>
            <a:prstGeom prst="rect">
              <a:avLst/>
            </a:prstGeom>
          </p:spPr>
        </p:pic>
        <p:sp>
          <p:nvSpPr>
            <p:cNvPr id="12" name="TextBox 11"/>
            <p:cNvSpPr txBox="1"/>
            <p:nvPr/>
          </p:nvSpPr>
          <p:spPr>
            <a:xfrm>
              <a:off x="1932276" y="3863060"/>
              <a:ext cx="6960683" cy="1200329"/>
            </a:xfrm>
            <a:prstGeom prst="rect">
              <a:avLst/>
            </a:prstGeom>
            <a:noFill/>
          </p:spPr>
          <p:txBody>
            <a:bodyPr wrap="square" rtlCol="0">
              <a:spAutoFit/>
            </a:bodyPr>
            <a:lstStyle/>
            <a:p>
              <a:r>
                <a:rPr lang="en-US" sz="2400" b="1" dirty="0">
                  <a:solidFill>
                    <a:srgbClr val="FF0000"/>
                  </a:solidFill>
                </a:rPr>
                <a:t>Rules Applied</a:t>
              </a:r>
            </a:p>
            <a:p>
              <a:pPr marL="800100" lvl="1" indent="-342900">
                <a:buFont typeface="Arial" panose="020B0604020202020204" pitchFamily="34" charset="0"/>
                <a:buChar char="•"/>
              </a:pPr>
              <a:r>
                <a:rPr lang="en-US" sz="2400" b="1" dirty="0">
                  <a:solidFill>
                    <a:srgbClr val="FF0000"/>
                  </a:solidFill>
                </a:rPr>
                <a:t>Bathymetry no longer goes over the shoreline</a:t>
              </a:r>
            </a:p>
            <a:p>
              <a:pPr marL="800100" lvl="1" indent="-342900">
                <a:buFont typeface="Arial" panose="020B0604020202020204" pitchFamily="34" charset="0"/>
                <a:buChar char="•"/>
              </a:pPr>
              <a:r>
                <a:rPr lang="en-US" sz="2400" b="1" dirty="0">
                  <a:solidFill>
                    <a:srgbClr val="FF0000"/>
                  </a:solidFill>
                </a:rPr>
                <a:t>Underlying ENC features are Visible</a:t>
              </a:r>
            </a:p>
          </p:txBody>
        </p:sp>
      </p:grpSp>
      <p:sp>
        <p:nvSpPr>
          <p:cNvPr id="4" name="Title 3"/>
          <p:cNvSpPr>
            <a:spLocks noGrp="1"/>
          </p:cNvSpPr>
          <p:nvPr>
            <p:ph type="title"/>
          </p:nvPr>
        </p:nvSpPr>
        <p:spPr/>
        <p:txBody>
          <a:bodyPr>
            <a:normAutofit fontScale="90000"/>
          </a:bodyPr>
          <a:lstStyle/>
          <a:p>
            <a:r>
              <a:rPr lang="en-US" dirty="0" smtClean="0"/>
              <a:t>Better Interoperability</a:t>
            </a:r>
            <a:endParaRPr lang="en-US" dirty="0"/>
          </a:p>
        </p:txBody>
      </p:sp>
    </p:spTree>
    <p:extLst>
      <p:ext uri="{BB962C8B-B14F-4D97-AF65-F5344CB8AC3E}">
        <p14:creationId xmlns:p14="http://schemas.microsoft.com/office/powerpoint/2010/main" val="1238223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Interoperability Levels </a:t>
            </a:r>
            <a:endParaRPr lang="en-US" dirty="0"/>
          </a:p>
        </p:txBody>
      </p:sp>
      <p:sp>
        <p:nvSpPr>
          <p:cNvPr id="3" name="Content Placeholder 2"/>
          <p:cNvSpPr>
            <a:spLocks noGrp="1"/>
          </p:cNvSpPr>
          <p:nvPr>
            <p:ph idx="1"/>
          </p:nvPr>
        </p:nvSpPr>
        <p:spPr/>
        <p:txBody>
          <a:bodyPr/>
          <a:lstStyle/>
          <a:p>
            <a:r>
              <a:rPr lang="en-US" dirty="0" smtClean="0"/>
              <a:t>Level 1 – Data interleaving</a:t>
            </a:r>
          </a:p>
          <a:p>
            <a:pPr lvl="1"/>
            <a:r>
              <a:rPr lang="en-US" dirty="0" smtClean="0"/>
              <a:t>Data is interleaved with each other based on display plane and drawing priority</a:t>
            </a:r>
          </a:p>
          <a:p>
            <a:r>
              <a:rPr lang="en-US" dirty="0" smtClean="0"/>
              <a:t>Level 2 – Type based selectivity and feature class replacement</a:t>
            </a:r>
          </a:p>
          <a:p>
            <a:pPr lvl="1"/>
            <a:r>
              <a:rPr lang="en-US" dirty="0" smtClean="0"/>
              <a:t>Allows for the suppression of all features of a specified feature type in a specified product</a:t>
            </a:r>
          </a:p>
          <a:p>
            <a:r>
              <a:rPr lang="en-US" dirty="0" smtClean="0"/>
              <a:t>Level 3 – Feature hybridization (Currently out of scope)</a:t>
            </a:r>
          </a:p>
          <a:p>
            <a:r>
              <a:rPr lang="en-US" dirty="0" smtClean="0"/>
              <a:t>Level 4 – Spatial Operations (Currently out of scope)</a:t>
            </a:r>
            <a:endParaRPr lang="en-US" dirty="0"/>
          </a:p>
        </p:txBody>
      </p:sp>
      <p:sp>
        <p:nvSpPr>
          <p:cNvPr id="4" name="Footer Placeholder 3"/>
          <p:cNvSpPr>
            <a:spLocks noGrp="1"/>
          </p:cNvSpPr>
          <p:nvPr>
            <p:ph type="ftr" sz="quarter" idx="11"/>
          </p:nvPr>
        </p:nvSpPr>
        <p:spPr/>
        <p:txBody>
          <a:bodyPr/>
          <a:lstStyle/>
          <a:p>
            <a:r>
              <a:rPr lang="en-US" smtClean="0"/>
              <a:t>IHO COUNCIL</a:t>
            </a:r>
            <a:endParaRPr lang="en-US" dirty="0"/>
          </a:p>
        </p:txBody>
      </p:sp>
    </p:spTree>
    <p:extLst>
      <p:ext uri="{BB962C8B-B14F-4D97-AF65-F5344CB8AC3E}">
        <p14:creationId xmlns:p14="http://schemas.microsoft.com/office/powerpoint/2010/main" val="4376327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Basic Interoperability Processing</a:t>
            </a:r>
            <a:endParaRPr lang="en-US" dirty="0"/>
          </a:p>
        </p:txBody>
      </p:sp>
      <p:sp>
        <p:nvSpPr>
          <p:cNvPr id="4" name="Footer Placeholder 3"/>
          <p:cNvSpPr>
            <a:spLocks noGrp="1"/>
          </p:cNvSpPr>
          <p:nvPr>
            <p:ph type="ftr" sz="quarter" idx="11"/>
          </p:nvPr>
        </p:nvSpPr>
        <p:spPr/>
        <p:txBody>
          <a:bodyPr/>
          <a:lstStyle/>
          <a:p>
            <a:r>
              <a:rPr lang="de-DE" dirty="0"/>
              <a:t>S100WG3 – April 10-14, Singapore</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3230562" y="1325562"/>
            <a:ext cx="5730875" cy="4206875"/>
          </a:xfrm>
          <a:prstGeom prst="rect">
            <a:avLst/>
          </a:prstGeom>
          <a:noFill/>
        </p:spPr>
      </p:pic>
    </p:spTree>
    <p:extLst>
      <p:ext uri="{BB962C8B-B14F-4D97-AF65-F5344CB8AC3E}">
        <p14:creationId xmlns:p14="http://schemas.microsoft.com/office/powerpoint/2010/main" val="24909084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Path to publication of S-98 edition 1.0.0</a:t>
            </a:r>
            <a:endParaRPr lang="en-US" dirty="0"/>
          </a:p>
        </p:txBody>
      </p:sp>
      <p:sp>
        <p:nvSpPr>
          <p:cNvPr id="3" name="Content Placeholder 2"/>
          <p:cNvSpPr>
            <a:spLocks noGrp="1"/>
          </p:cNvSpPr>
          <p:nvPr>
            <p:ph idx="1"/>
          </p:nvPr>
        </p:nvSpPr>
        <p:spPr>
          <a:xfrm>
            <a:off x="838200" y="1260141"/>
            <a:ext cx="10515600" cy="4351338"/>
          </a:xfrm>
        </p:spPr>
        <p:txBody>
          <a:bodyPr/>
          <a:lstStyle/>
          <a:p>
            <a:r>
              <a:rPr lang="en-US" dirty="0" smtClean="0"/>
              <a:t>December 2017 – S-98 sent to the S-100 stakeholder community for comments</a:t>
            </a:r>
          </a:p>
          <a:p>
            <a:pPr lvl="1"/>
            <a:r>
              <a:rPr lang="en-US" dirty="0" smtClean="0"/>
              <a:t>Denmark</a:t>
            </a:r>
          </a:p>
          <a:p>
            <a:pPr lvl="1"/>
            <a:r>
              <a:rPr lang="en-US" dirty="0" smtClean="0"/>
              <a:t>NIPWG</a:t>
            </a:r>
          </a:p>
          <a:p>
            <a:pPr lvl="2"/>
            <a:r>
              <a:rPr lang="en-US" dirty="0" smtClean="0"/>
              <a:t>France</a:t>
            </a:r>
          </a:p>
          <a:p>
            <a:pPr lvl="2"/>
            <a:r>
              <a:rPr lang="en-US" dirty="0" smtClean="0"/>
              <a:t>Sweden</a:t>
            </a:r>
          </a:p>
          <a:p>
            <a:pPr lvl="2"/>
            <a:r>
              <a:rPr lang="en-US" dirty="0" smtClean="0"/>
              <a:t>USA – NGA</a:t>
            </a:r>
          </a:p>
          <a:p>
            <a:r>
              <a:rPr lang="en-US" dirty="0" smtClean="0"/>
              <a:t>Majority of the comments are editorial in nature – some were substantive that need to be addressed</a:t>
            </a:r>
            <a:endParaRPr lang="en-US" dirty="0"/>
          </a:p>
        </p:txBody>
      </p:sp>
      <p:sp>
        <p:nvSpPr>
          <p:cNvPr id="4" name="Footer Placeholder 3"/>
          <p:cNvSpPr>
            <a:spLocks noGrp="1"/>
          </p:cNvSpPr>
          <p:nvPr>
            <p:ph type="ftr" sz="quarter" idx="11"/>
          </p:nvPr>
        </p:nvSpPr>
        <p:spPr/>
        <p:txBody>
          <a:bodyPr/>
          <a:lstStyle/>
          <a:p>
            <a:r>
              <a:rPr lang="de-DE" dirty="0"/>
              <a:t>S100WG3 – April 10-14, Singapore</a:t>
            </a:r>
          </a:p>
        </p:txBody>
      </p:sp>
    </p:spTree>
    <p:extLst>
      <p:ext uri="{BB962C8B-B14F-4D97-AF65-F5344CB8AC3E}">
        <p14:creationId xmlns:p14="http://schemas.microsoft.com/office/powerpoint/2010/main" val="1057753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NIPWG Members Input</a:t>
            </a:r>
            <a:endParaRPr lang="en-US" dirty="0"/>
          </a:p>
        </p:txBody>
      </p:sp>
      <p:sp>
        <p:nvSpPr>
          <p:cNvPr id="3" name="Content Placeholder 2"/>
          <p:cNvSpPr>
            <a:spLocks noGrp="1"/>
          </p:cNvSpPr>
          <p:nvPr>
            <p:ph idx="1"/>
          </p:nvPr>
        </p:nvSpPr>
        <p:spPr>
          <a:xfrm>
            <a:off x="838200" y="1127794"/>
            <a:ext cx="10515600" cy="4351338"/>
          </a:xfrm>
        </p:spPr>
        <p:txBody>
          <a:bodyPr>
            <a:normAutofit fontScale="62500" lnSpcReduction="20000"/>
          </a:bodyPr>
          <a:lstStyle/>
          <a:p>
            <a:r>
              <a:rPr lang="en-GB" dirty="0"/>
              <a:t>I would have liked to go into the review of this impressive document but when reading it I am looking first of all for the principles of the services (i.e. functionalities) than a S-100 ECDIS is intended to offer to the end-user by combining the ENC and other S-100 products. </a:t>
            </a:r>
            <a:endParaRPr lang="en-GB" dirty="0" smtClean="0"/>
          </a:p>
          <a:p>
            <a:r>
              <a:rPr lang="en-GB" dirty="0" smtClean="0"/>
              <a:t>As </a:t>
            </a:r>
            <a:r>
              <a:rPr lang="en-GB" dirty="0"/>
              <a:t>I understand the S-98, it is the specification of a technical framework for the technical implementation of concepts supporting functional principles. I also understand that another considerable work for IHO would be to populate the interoperability catalogue. </a:t>
            </a:r>
            <a:endParaRPr lang="en-GB" dirty="0" smtClean="0"/>
          </a:p>
          <a:p>
            <a:r>
              <a:rPr lang="en-GB" dirty="0" smtClean="0"/>
              <a:t>In </a:t>
            </a:r>
            <a:r>
              <a:rPr lang="en-GB" dirty="0"/>
              <a:t>the S-98, functional principles appear but they are mixed with the technical implementation specification. Thus, it is difficult to have a complete view of the functional principles, and so, to have a consolidated opinion on them, and on the subsequent technical concepts for their implementation. </a:t>
            </a:r>
            <a:endParaRPr lang="en-GB" dirty="0" smtClean="0"/>
          </a:p>
          <a:p>
            <a:r>
              <a:rPr lang="en-GB" dirty="0" smtClean="0"/>
              <a:t>Regards </a:t>
            </a:r>
            <a:r>
              <a:rPr lang="en-GB" dirty="0"/>
              <a:t>to the principles, we are uncomfortable with some aspects (if we understand correctly), for example with the assumption that some products are "superior” to the ENC. For us, it may depend on the end-user’s context and on his own decision to prefer the information from another product than ENC. It shouldn’t be reduced to single the choice of a level of interoperability.</a:t>
            </a:r>
            <a:endParaRPr lang="en-US" dirty="0"/>
          </a:p>
          <a:p>
            <a:r>
              <a:rPr lang="en-GB" dirty="0"/>
              <a:t>I am wondering if a document describing the functional principles and other requirements exists. Such document </a:t>
            </a:r>
            <a:r>
              <a:rPr lang="en-GB" dirty="0" smtClean="0"/>
              <a:t>should </a:t>
            </a:r>
            <a:r>
              <a:rPr lang="en-GB" dirty="0"/>
              <a:t>be the guidelines on which the IHO members and other stakeholders agree before the approval of the S-98. The work on the way of the technical implementation (S-98) is ongoing and seems well advanced for test-beds. S-98 will speed up developments. Thus, it seems important to elaborate guidelines to ensure that technical developments for operational solutions, including S-98, are aligned with what the IHO members want to offer to mariners within the framework of the e-navigation.</a:t>
            </a:r>
            <a:endParaRPr lang="en-US" dirty="0"/>
          </a:p>
          <a:p>
            <a:endParaRPr lang="en-US" dirty="0"/>
          </a:p>
        </p:txBody>
      </p:sp>
      <p:sp>
        <p:nvSpPr>
          <p:cNvPr id="4" name="Footer Placeholder 3"/>
          <p:cNvSpPr>
            <a:spLocks noGrp="1"/>
          </p:cNvSpPr>
          <p:nvPr>
            <p:ph type="ftr" sz="quarter" idx="11"/>
          </p:nvPr>
        </p:nvSpPr>
        <p:spPr/>
        <p:txBody>
          <a:bodyPr/>
          <a:lstStyle/>
          <a:p>
            <a:r>
              <a:rPr lang="de-DE" dirty="0"/>
              <a:t>S100WG3 – April 10-14, Singapore</a:t>
            </a:r>
          </a:p>
        </p:txBody>
      </p:sp>
    </p:spTree>
    <p:extLst>
      <p:ext uri="{BB962C8B-B14F-4D97-AF65-F5344CB8AC3E}">
        <p14:creationId xmlns:p14="http://schemas.microsoft.com/office/powerpoint/2010/main" val="15337430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HO presentations template" id="{C657DD33-74A5-46FF-87DC-702489CC64DD}" vid="{C4CF7E2C-A930-4DFE-9432-DAC967E2A5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1398</TotalTime>
  <Words>696</Words>
  <Application>Microsoft Office PowerPoint</Application>
  <PresentationFormat>Widescreen</PresentationFormat>
  <Paragraphs>80</Paragraphs>
  <Slides>11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MS Mincho</vt:lpstr>
      <vt:lpstr>Arial</vt:lpstr>
      <vt:lpstr>Calibri</vt:lpstr>
      <vt:lpstr>Calibri Light</vt:lpstr>
      <vt:lpstr>Times New Roman</vt:lpstr>
      <vt:lpstr>Office Theme</vt:lpstr>
      <vt:lpstr>Agenda Item 5.1 –  S-100 Interoperability Specification  </vt:lpstr>
      <vt:lpstr>S-100 Interoperability Specification</vt:lpstr>
      <vt:lpstr>BAD Interoperability</vt:lpstr>
      <vt:lpstr>Improved Interoperability</vt:lpstr>
      <vt:lpstr>Better Interoperability</vt:lpstr>
      <vt:lpstr>Interoperability Levels </vt:lpstr>
      <vt:lpstr>Basic Interoperability Processing</vt:lpstr>
      <vt:lpstr>Path to publication of S-98 edition 1.0.0</vt:lpstr>
      <vt:lpstr>NIPWG Members Input</vt:lpstr>
      <vt:lpstr>Path to publication - Recommendations</vt:lpstr>
      <vt:lpstr>S-100WG is requested</vt:lpstr>
    </vt:vector>
  </TitlesOfParts>
  <Company>IHO</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DTech</dc:creator>
  <cp:lastModifiedBy>pap</cp:lastModifiedBy>
  <cp:revision>97</cp:revision>
  <cp:lastPrinted>2017-10-13T08:19:11Z</cp:lastPrinted>
  <dcterms:created xsi:type="dcterms:W3CDTF">2017-10-09T13:46:17Z</dcterms:created>
  <dcterms:modified xsi:type="dcterms:W3CDTF">2018-07-03T09:49:25Z</dcterms:modified>
</cp:coreProperties>
</file>

<file path=docProps/thumbnail.jpeg>
</file>